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custDataLst>
    <p:tags r:id="rId25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54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52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800">
              <a:solidFill>
                <a:srgbClr val="FFFFFF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8A55-BFB1-4F38-A450-C27091EF6EF5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E67D-F918-4B01-96C9-DD7DC0C99A5A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78924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C740-1192-49AC-B8AD-B697C2A7507D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2FFE-B780-4F63-818A-5F75EECE520E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66822"/>
      </p:ext>
    </p:extLst>
  </p:cSld>
  <p:clrMapOvr>
    <a:masterClrMapping/>
  </p:clrMapOvr>
  <p:transition spd="med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6AD5-7D66-4694-968A-5B4385ABBB64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3367-0731-4C96-AC47-6EE271D179E8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40434"/>
      </p:ext>
    </p:extLst>
  </p:cSld>
  <p:clrMapOvr>
    <a:masterClrMapping/>
  </p:clrMapOvr>
  <p:transition spd="med"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9F82-07C9-4C4A-A6A5-58D2FDB6E786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E19F-559E-4A78-B16F-E2C1EE724739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16833"/>
      </p:ext>
    </p:extLst>
  </p:cSld>
  <p:clrMapOvr>
    <a:masterClrMapping/>
  </p:clrMapOvr>
  <p:transition spd="med"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DBABB-D319-41E1-8867-CC314D37D08E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94A0-1FBE-441A-BFED-CF32DB899908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42680"/>
      </p:ext>
    </p:extLst>
  </p:cSld>
  <p:clrMapOvr>
    <a:masterClrMapping/>
  </p:clrMapOvr>
  <p:transition spd="med" advTm="1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2C58-A19A-4045-B9F8-EACF19E125BF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B150-5DAE-4476-A60E-8CD010AE0B20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06445"/>
      </p:ext>
    </p:extLst>
  </p:cSld>
  <p:clrMapOvr>
    <a:masterClrMapping/>
  </p:clrMapOvr>
  <p:transition spd="med" advTm="1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17753-A47C-4192-8E8D-E0C2D364CF46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E72F0-9778-45CB-93B3-B3EF159660D3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61361"/>
      </p:ext>
    </p:extLst>
  </p:cSld>
  <p:clrMapOvr>
    <a:masterClrMapping/>
  </p:clrMapOvr>
  <p:transition spd="med" advTm="1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A96E-A637-4922-81AB-0612FD95BCDC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1D6B-432A-49A3-94AD-06C004FCC658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4001"/>
      </p:ext>
    </p:extLst>
  </p:cSld>
  <p:clrMapOvr>
    <a:masterClrMapping/>
  </p:clrMapOvr>
  <p:transition spd="med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07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5F90-2D08-4A5C-9EE9-CC389BA847B1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20256-6048-4212-A642-EB21BC14C936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02955"/>
      </p:ext>
    </p:extLst>
  </p:cSld>
  <p:clrMapOvr>
    <a:masterClrMapping/>
  </p:clrMapOvr>
  <p:transition spd="med" advTm="1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604-957B-4227-BDE9-4947D5D10920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2E4C-227F-4A6A-87DE-6AF28AAC408C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92332"/>
      </p:ext>
    </p:extLst>
  </p:cSld>
  <p:clrMapOvr>
    <a:masterClrMapping/>
  </p:clrMapOvr>
  <p:transition spd="med" advTm="1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42E3-650D-40AA-A422-58B03047008B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BA70E-9370-4EAB-A022-972833029B90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51802"/>
      </p:ext>
    </p:extLst>
  </p:cSld>
  <p:clrMapOvr>
    <a:masterClrMapping/>
  </p:clrMapOvr>
  <p:transition spd="med" advTm="1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800">
              <a:solidFill>
                <a:srgbClr val="FFFFFF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B860-6D0D-4557-9380-57DC1022E71C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3310-34C1-4B68-8FB5-5C63765AAE20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12262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0A9E-B9DF-445E-A97C-4D1F2CD7A781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2EF83-D75F-4FF3-82DA-810D066FCE31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37710"/>
      </p:ext>
    </p:extLst>
  </p:cSld>
  <p:clrMapOvr>
    <a:masterClrMapping/>
  </p:clrMapOvr>
  <p:transition spd="med" advTm="10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36B8-22B1-440E-A705-7A0143009F2F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6DE3-2B46-4EE2-A3D8-8353283E0D34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76146"/>
      </p:ext>
    </p:extLst>
  </p:cSld>
  <p:clrMapOvr>
    <a:masterClrMapping/>
  </p:clrMapOvr>
  <p:transition spd="med" advTm="10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E208-1DA8-462B-848F-D561E96930E6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9AFD-09F5-4D8F-B6EB-AD165B69A101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56173"/>
      </p:ext>
    </p:extLst>
  </p:cSld>
  <p:clrMapOvr>
    <a:masterClrMapping/>
  </p:clrMapOvr>
  <p:transition spd="med" advTm="10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13A1-D7FE-4EB1-8994-E30160EA9A58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A410-7E0B-46D5-8445-05CCFAF851DD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33651"/>
      </p:ext>
    </p:extLst>
  </p:cSld>
  <p:clrMapOvr>
    <a:masterClrMapping/>
  </p:clrMapOvr>
  <p:transition spd="med" advTm="10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77546-2590-4562-82DB-3A12C1385257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F44F-56DC-4E92-916C-63B858BEC239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83715"/>
      </p:ext>
    </p:extLst>
  </p:cSld>
  <p:clrMapOvr>
    <a:masterClrMapping/>
  </p:clrMapOvr>
  <p:transition spd="med" advTm="10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4E334-6224-4208-86DF-69D9282236BC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4020-8A40-4A73-A532-17A49A942D92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51072"/>
      </p:ext>
    </p:extLst>
  </p:cSld>
  <p:clrMapOvr>
    <a:masterClrMapping/>
  </p:clrMapOvr>
  <p:transition spd="med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079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08F6-CEE1-414A-9BAF-C87097D3F3BE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EC0F-62E1-4903-99FD-2CBD90717947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43323"/>
      </p:ext>
    </p:extLst>
  </p:cSld>
  <p:clrMapOvr>
    <a:masterClrMapping/>
  </p:clrMapOvr>
  <p:transition spd="med" advTm="10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9363F-2B61-456F-9381-A6F7D79528C1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EABD-AC40-48C9-8EE8-21B2CF44D8A2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90904"/>
      </p:ext>
    </p:extLst>
  </p:cSld>
  <p:clrMapOvr>
    <a:masterClrMapping/>
  </p:clrMapOvr>
  <p:transition spd="med" advTm="10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4D2D8-54F4-411C-A281-110F36C2731C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5812-3A5D-48EB-8C24-35864FE472A1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26661"/>
      </p:ext>
    </p:extLst>
  </p:cSld>
  <p:clrMapOvr>
    <a:masterClrMapping/>
  </p:clrMapOvr>
  <p:transition spd="med" advTm="10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B0E71-6405-437B-A7EC-D14D6106B448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426AB-BB89-4E67-AAF4-161113FA4DE0}" type="slidenum">
              <a:rPr lang="es-ES" alt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19587"/>
      </p:ext>
    </p:extLst>
  </p:cSld>
  <p:clrMapOvr>
    <a:masterClrMapping/>
  </p:clrMapOvr>
  <p:transition spd="med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17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90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2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72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80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E807-0852-4EDF-8507-0308D2A90884}" type="datetimeFigureOut">
              <a:rPr lang="es-ES" smtClean="0"/>
              <a:t>05/05/2015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6131-1647-4440-9788-51714A422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86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4FB11-B090-43CE-8AD0-2F48E40BF0E9}" type="datetime1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82360-60E8-4D0E-97C4-90048E22F47F}" type="slidenum">
              <a:rPr lang="es-ES" alt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53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76DDE-D0FB-4546-889C-478E404CC667}" type="datetime1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D176E0-60CA-4DFF-B11F-B75EC6FF3147}" type="slidenum">
              <a:rPr lang="es-ES" alt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057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s-ES" cap="all" dirty="0" smtClean="0">
                <a:ea typeface="Tahoma" panose="020B0604030504040204" pitchFamily="34" charset="0"/>
                <a:cs typeface="Tahoma" panose="020B0604030504040204" pitchFamily="34" charset="0"/>
              </a:rPr>
              <a:t>Concepto de Estado del bienestar</a:t>
            </a:r>
            <a:endParaRPr lang="es-ES" cap="all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ES" dirty="0" smtClean="0"/>
              <a:t>Conjunto de actividades de provisión de determinados servicios sociales y de normas de reglamentación de actividades privadas que utilizan el poder estatal para modificar la reproducción de la fuerza de trabajo y mantener a la población no trabajadora en las sociedades capitalistas (GOUGH)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Forma de organización del poder político en la comunidad que comporta una responsabilidad de los poderes públicos en orden a asegurar una protección social y bienestar básico para sus ciudadanos (MONEREO)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584709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s-ES" altLang="es-ES" cap="all" dirty="0" smtClean="0">
                <a:effectLst/>
              </a:rPr>
              <a:t>La reducción de la desigualdad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smtClean="0">
                <a:effectLst/>
              </a:rPr>
              <a:t>Tienen por finalidad minorar el nivel de concentración de la renta y conseguir la igualdad de oportunidades</a:t>
            </a:r>
          </a:p>
          <a:p>
            <a:r>
              <a:rPr lang="es-ES" altLang="es-ES" smtClean="0">
                <a:effectLst/>
              </a:rPr>
              <a:t>Suelen beneficiar (educación, sanidad, transporte) a las clases medias (efecto Mateo)</a:t>
            </a:r>
          </a:p>
          <a:p>
            <a:r>
              <a:rPr lang="es-ES" altLang="es-ES" smtClean="0">
                <a:effectLst/>
              </a:rPr>
              <a:t>Por ello, perjudican la legitimidad del EB</a:t>
            </a:r>
          </a:p>
        </p:txBody>
      </p:sp>
    </p:spTree>
    <p:extLst>
      <p:ext uri="{BB962C8B-B14F-4D97-AF65-F5344CB8AC3E}">
        <p14:creationId xmlns:p14="http://schemas.microsoft.com/office/powerpoint/2010/main" val="3743077454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Objetivos y prestaciones del EB de cara a la reducción de la desigualdad (I)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420939"/>
            <a:ext cx="8229600" cy="3705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smtClean="0">
                <a:effectLst/>
              </a:rPr>
              <a:t>La redistribución de renta comporta una decisión política sujeta a juicios de valor y un problema ético que se resuelve de forma diversa en cada sociedad</a:t>
            </a:r>
          </a:p>
        </p:txBody>
      </p:sp>
    </p:spTree>
    <p:extLst>
      <p:ext uri="{BB962C8B-B14F-4D97-AF65-F5344CB8AC3E}">
        <p14:creationId xmlns:p14="http://schemas.microsoft.com/office/powerpoint/2010/main" val="3276070784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47625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Objetivos y prestaciones del EB de cara a la reducción de la desigualdad (II)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23320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smtClean="0">
                <a:effectLst/>
              </a:rPr>
              <a:t>Objetivo: Modificar el reparto de renta mediante:</a:t>
            </a:r>
          </a:p>
          <a:p>
            <a:pPr lvl="2"/>
            <a:r>
              <a:rPr lang="es-ES" altLang="es-ES" smtClean="0">
                <a:solidFill>
                  <a:schemeClr val="hlink"/>
                </a:solidFill>
                <a:effectLst/>
              </a:rPr>
              <a:t>Los impuestos (progresivos)</a:t>
            </a:r>
          </a:p>
          <a:p>
            <a:pPr lvl="2"/>
            <a:r>
              <a:rPr lang="es-ES" altLang="es-ES" smtClean="0">
                <a:effectLst/>
              </a:rPr>
              <a:t>Suministro de </a:t>
            </a:r>
            <a:r>
              <a:rPr lang="es-ES" altLang="es-ES" i="1" smtClean="0">
                <a:effectLst/>
              </a:rPr>
              <a:t>merit goods</a:t>
            </a:r>
          </a:p>
          <a:p>
            <a:pPr lvl="2"/>
            <a:r>
              <a:rPr lang="es-ES" altLang="es-ES" smtClean="0">
                <a:effectLst/>
              </a:rPr>
              <a:t>Conseguir la igualdad de oportunidades</a:t>
            </a:r>
          </a:p>
          <a:p>
            <a:pPr lvl="2"/>
            <a:r>
              <a:rPr lang="es-ES" altLang="es-ES" smtClean="0">
                <a:effectLst/>
              </a:rPr>
              <a:t>Conseguir la igualdad de resultados finales en términos de rentas, gasto, consumo, bienestar, etc.</a:t>
            </a:r>
          </a:p>
          <a:p>
            <a:pPr lvl="2"/>
            <a:endParaRPr lang="es-ES" altLang="es-E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7343742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404813"/>
            <a:ext cx="82296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Objetivos y prestaciones del EB de cara a la reducción de la desigualdad (III)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2276475"/>
            <a:ext cx="8362950" cy="38496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s-ES" altLang="es-ES" dirty="0" smtClean="0">
                <a:effectLst/>
              </a:rPr>
              <a:t>Efectos perversos:</a:t>
            </a:r>
          </a:p>
          <a:p>
            <a:pPr>
              <a:lnSpc>
                <a:spcPct val="90000"/>
              </a:lnSpc>
              <a:defRPr/>
            </a:pPr>
            <a:r>
              <a:rPr lang="es-ES" altLang="es-ES" dirty="0" smtClean="0">
                <a:effectLst/>
              </a:rPr>
              <a:t>Mayor beneficio de las clases medias, que tiende a perpetuarse</a:t>
            </a:r>
          </a:p>
          <a:p>
            <a:pPr>
              <a:lnSpc>
                <a:spcPct val="90000"/>
              </a:lnSpc>
              <a:defRPr/>
            </a:pPr>
            <a:r>
              <a:rPr lang="es-ES" altLang="es-ES" dirty="0" smtClean="0">
                <a:effectLst/>
              </a:rPr>
              <a:t>Se potencia la desigualdad si se priman los servicios sobre las transferencias</a:t>
            </a:r>
          </a:p>
          <a:p>
            <a:pPr>
              <a:lnSpc>
                <a:spcPct val="90000"/>
              </a:lnSpc>
              <a:defRPr/>
            </a:pPr>
            <a:r>
              <a:rPr lang="es-ES" altLang="es-ES" dirty="0" smtClean="0">
                <a:effectLst/>
              </a:rPr>
              <a:t>Debilita la legitimidad del EB (a mayor extensión del gasto, mayor extensión de la recaudación para financiarlo)</a:t>
            </a:r>
          </a:p>
          <a:p>
            <a:pPr>
              <a:lnSpc>
                <a:spcPct val="90000"/>
              </a:lnSpc>
              <a:defRPr/>
            </a:pPr>
            <a:endParaRPr lang="es-ES" altLang="es-E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6693062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La lucha contra la pobreza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mtClean="0">
                <a:effectLst/>
              </a:rPr>
              <a:t>Persiguen favorecer la integración de los excluidos</a:t>
            </a:r>
          </a:p>
          <a:p>
            <a:pPr>
              <a:lnSpc>
                <a:spcPct val="90000"/>
              </a:lnSpc>
            </a:pPr>
            <a:endParaRPr lang="es-ES" altLang="es-ES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s-ES" altLang="es-ES" smtClean="0">
                <a:effectLst/>
              </a:rPr>
              <a:t>Consisten en políticas de desempleo, de protección a la familia y servicios sociales</a:t>
            </a:r>
          </a:p>
          <a:p>
            <a:pPr>
              <a:lnSpc>
                <a:spcPct val="90000"/>
              </a:lnSpc>
            </a:pPr>
            <a:endParaRPr lang="es-ES" altLang="es-ES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s-ES" altLang="es-ES" smtClean="0">
                <a:effectLst/>
              </a:rPr>
              <a:t>Tienen externalidades positivas (cohesión, estabilidad política)</a:t>
            </a:r>
          </a:p>
        </p:txBody>
      </p:sp>
    </p:spTree>
    <p:extLst>
      <p:ext uri="{BB962C8B-B14F-4D97-AF65-F5344CB8AC3E}">
        <p14:creationId xmlns:p14="http://schemas.microsoft.com/office/powerpoint/2010/main" val="4151607918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Objetivos y prestaciones del EB de cara a la lucha contra la pobreza (I)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891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800">
                <a:effectLst/>
              </a:rPr>
              <a:t>Pretenden favorecer la  integración social de los excluidos que surge como consecuencia de:</a:t>
            </a:r>
          </a:p>
          <a:p>
            <a:pPr lvl="1">
              <a:lnSpc>
                <a:spcPct val="90000"/>
              </a:lnSpc>
            </a:pPr>
            <a:r>
              <a:rPr lang="es-ES" altLang="es-ES" sz="2400">
                <a:effectLst/>
              </a:rPr>
              <a:t>Las crisis económicas</a:t>
            </a:r>
          </a:p>
          <a:p>
            <a:pPr lvl="1">
              <a:lnSpc>
                <a:spcPct val="90000"/>
              </a:lnSpc>
            </a:pPr>
            <a:r>
              <a:rPr lang="es-ES" altLang="es-ES" sz="2400">
                <a:effectLst/>
              </a:rPr>
              <a:t>Los procesos de feminización de la pobreza</a:t>
            </a:r>
          </a:p>
          <a:p>
            <a:pPr>
              <a:lnSpc>
                <a:spcPct val="90000"/>
              </a:lnSpc>
            </a:pPr>
            <a:r>
              <a:rPr lang="es-ES" altLang="es-ES" sz="2800">
                <a:effectLst/>
              </a:rPr>
              <a:t>Justificadas por:</a:t>
            </a:r>
          </a:p>
          <a:p>
            <a:pPr lvl="1">
              <a:lnSpc>
                <a:spcPct val="90000"/>
              </a:lnSpc>
            </a:pPr>
            <a:r>
              <a:rPr lang="es-ES" altLang="es-ES" sz="2400">
                <a:effectLst/>
              </a:rPr>
              <a:t>La importancia concedida por los individuos al altruismo</a:t>
            </a:r>
          </a:p>
          <a:p>
            <a:pPr lvl="1">
              <a:lnSpc>
                <a:spcPct val="90000"/>
              </a:lnSpc>
            </a:pPr>
            <a:r>
              <a:rPr lang="es-ES" altLang="es-ES" sz="2400">
                <a:effectLst/>
              </a:rPr>
              <a:t>La existencia de externalidades positivas en la eliminación de la pobreza</a:t>
            </a:r>
          </a:p>
          <a:p>
            <a:pPr lvl="1">
              <a:lnSpc>
                <a:spcPct val="90000"/>
              </a:lnSpc>
            </a:pPr>
            <a:r>
              <a:rPr lang="es-ES" altLang="es-ES" sz="2400">
                <a:effectLst/>
              </a:rPr>
              <a:t>El logro de mayor cohesión y estabilidad social</a:t>
            </a:r>
          </a:p>
          <a:p>
            <a:pPr lvl="1">
              <a:lnSpc>
                <a:spcPct val="90000"/>
              </a:lnSpc>
            </a:pPr>
            <a:endParaRPr lang="es-ES" altLang="es-ES" sz="2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0710619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3600" cap="all" dirty="0">
                <a:effectLst/>
              </a:rPr>
              <a:t>Objetivos y prestaciones del EB de cara a la lucha contra la pobreza (II)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05039"/>
            <a:ext cx="8229600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smtClean="0">
                <a:effectLst/>
              </a:rPr>
              <a:t>Instrumentos:</a:t>
            </a:r>
          </a:p>
          <a:p>
            <a:pPr lvl="1"/>
            <a:r>
              <a:rPr lang="es-ES" altLang="es-ES" smtClean="0">
                <a:effectLst/>
              </a:rPr>
              <a:t>Programas de lucha contra la pobreza</a:t>
            </a:r>
          </a:p>
          <a:p>
            <a:pPr lvl="1"/>
            <a:r>
              <a:rPr lang="es-ES" altLang="es-ES" smtClean="0">
                <a:effectLst/>
              </a:rPr>
              <a:t>Prestaciones no contributivas</a:t>
            </a:r>
          </a:p>
          <a:p>
            <a:pPr lvl="1"/>
            <a:r>
              <a:rPr lang="es-ES" altLang="es-ES" smtClean="0">
                <a:effectLst/>
              </a:rPr>
              <a:t>Salario mínimo de inserción</a:t>
            </a:r>
          </a:p>
          <a:p>
            <a:pPr lvl="1"/>
            <a:r>
              <a:rPr lang="es-ES" altLang="es-ES" smtClean="0">
                <a:effectLst/>
              </a:rPr>
              <a:t>Subsidio de desempleo</a:t>
            </a:r>
          </a:p>
          <a:p>
            <a:pPr lvl="1"/>
            <a:r>
              <a:rPr lang="es-ES" altLang="es-ES" smtClean="0">
                <a:effectLst/>
              </a:rPr>
              <a:t>Políticas de protección a la familia</a:t>
            </a:r>
          </a:p>
          <a:p>
            <a:pPr lvl="1"/>
            <a:r>
              <a:rPr lang="es-ES" altLang="es-ES" smtClean="0">
                <a:effectLst/>
              </a:rPr>
              <a:t>Servicios sociales</a:t>
            </a:r>
          </a:p>
          <a:p>
            <a:pPr lvl="1">
              <a:buFont typeface="Tahoma" panose="020B0604030504040204" pitchFamily="34" charset="0"/>
              <a:buNone/>
            </a:pPr>
            <a:endParaRPr lang="es-ES" altLang="es-ES" smtClean="0">
              <a:effectLst/>
            </a:endParaRPr>
          </a:p>
          <a:p>
            <a:endParaRPr lang="es-ES" altLang="es-E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0922486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 txBox="1">
            <a:spLocks noGrp="1"/>
          </p:cNvSpPr>
          <p:nvPr/>
        </p:nvSpPr>
        <p:spPr bwMode="auto">
          <a:xfrm>
            <a:off x="7581900" y="5541964"/>
            <a:ext cx="16002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5E7B3090-9498-48CC-B11D-F1F25BA6F3F9}" type="slidenum">
              <a:rPr lang="es-ES" altLang="es-ES" sz="10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altLang="es-ES" sz="10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s-ES_tradnl" dirty="0" smtClean="0"/>
              <a:t>Evolución del gasto en Pensiones</a:t>
            </a:r>
            <a:endParaRPr lang="es-E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17838" y="2286000"/>
            <a:ext cx="6164262" cy="33035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1800" dirty="0"/>
              <a:t>Causas de la expansión del gasto: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Factor demográfico: envejecimiento de la población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Factor normativo o político (pensiones no contributivas)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Contexto económico (jubilaciones anticipadas, recurso a la jubilación para hacer ajustes encubiertos de la plantilla)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s-ES_tradnl" sz="15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1800" dirty="0"/>
              <a:t>Soluciones: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La inmigración*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La ampliación de la vida laboral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El retraso de la edad de jubilación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La racionalidad financiera del sistema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Mejora del empleo para que haya más cotizantes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Controlar las situaciones de contratación irregular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1500" dirty="0"/>
              <a:t>Cambiar el modelo financiero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16229004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30A9E-B9DF-445E-A97C-4D1F2CD7A781}" type="datetime1">
              <a:rPr lang="es-ES" smtClean="0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2EF83-D75F-4FF3-82DA-810D066FCE31}" type="slidenum">
              <a:rPr lang="es-ES" altLang="es-E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s-ES" altLang="es-ES">
              <a:solidFill>
                <a:srgbClr val="FFFFFF"/>
              </a:solidFill>
            </a:endParaRPr>
          </a:p>
        </p:txBody>
      </p:sp>
      <p:pic>
        <p:nvPicPr>
          <p:cNvPr id="6" name="Marcador de contenido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719" y="559558"/>
            <a:ext cx="8754281" cy="616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09987"/>
      </p:ext>
    </p:extLst>
  </p:cSld>
  <p:clrMapOvr>
    <a:masterClrMapping/>
  </p:clrMapOvr>
  <p:transition spd="med" advTm="1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dirty="0" smtClean="0"/>
              <a:t>TASAS DE REEMPLAZO DE LAS PENSIONES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20484" name="Picture 2" descr="C:\Documents and Settings\Miriam\Mis documentos\mis fotos\ocde_pensione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465389"/>
            <a:ext cx="4743450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339169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2279651" y="128588"/>
            <a:ext cx="8126413" cy="11303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altLang="es-ES" sz="3200" cap="all" dirty="0">
                <a:effectLst/>
              </a:rPr>
              <a:t>OBJETIVOS DEL ESTADO DEL BIENESTAR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703388" y="2043114"/>
            <a:ext cx="3313112" cy="5004447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1800" b="1" dirty="0">
                <a:solidFill>
                  <a:schemeClr val="tx2"/>
                </a:solidFill>
              </a:rPr>
              <a:t>La seguridad económica</a:t>
            </a:r>
            <a:r>
              <a:rPr lang="es-ES" sz="1800" dirty="0"/>
              <a:t>: mantener un estándar de vida a los ciudadanos, como derecho político, no como caridad.</a:t>
            </a:r>
          </a:p>
          <a:p>
            <a:pPr eaLnBrk="1" hangingPunct="1">
              <a:defRPr/>
            </a:pPr>
            <a:r>
              <a:rPr lang="es-ES" sz="1800" b="1" dirty="0">
                <a:solidFill>
                  <a:schemeClr val="tx2"/>
                </a:solidFill>
              </a:rPr>
              <a:t>La reducción de la desigualdad </a:t>
            </a:r>
            <a:r>
              <a:rPr lang="es-ES" sz="1800" dirty="0"/>
              <a:t>(transferencias, impuestos, suministro gratuito de </a:t>
            </a:r>
            <a:r>
              <a:rPr lang="es-ES" sz="1800" i="1" dirty="0" err="1"/>
              <a:t>merit</a:t>
            </a:r>
            <a:r>
              <a:rPr lang="es-ES" sz="1800" i="1" dirty="0"/>
              <a:t> </a:t>
            </a:r>
            <a:r>
              <a:rPr lang="es-ES" sz="1800" i="1" dirty="0" err="1"/>
              <a:t>goods</a:t>
            </a:r>
            <a:r>
              <a:rPr lang="es-ES" sz="1800" dirty="0"/>
              <a:t>).</a:t>
            </a:r>
          </a:p>
          <a:p>
            <a:pPr eaLnBrk="1" hangingPunct="1">
              <a:defRPr/>
            </a:pPr>
            <a:r>
              <a:rPr lang="es-ES" sz="1800" b="1" dirty="0">
                <a:solidFill>
                  <a:schemeClr val="tx2"/>
                </a:solidFill>
              </a:rPr>
              <a:t>La lucha contra la pobreza: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/>
              <a:t>permitir la integración social de los excluidos.</a:t>
            </a:r>
          </a:p>
          <a:p>
            <a:pPr eaLnBrk="1" hangingPunct="1">
              <a:defRPr/>
            </a:pPr>
            <a:endParaRPr lang="es-ES" sz="1800" dirty="0"/>
          </a:p>
          <a:p>
            <a:pPr eaLnBrk="1" hangingPunct="1">
              <a:defRPr/>
            </a:pPr>
            <a:endParaRPr lang="es-ES" dirty="0" smtClean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0A440-03C3-4C6F-845D-40F89EB866CA}" type="datetime1">
              <a:rPr lang="es-ES">
                <a:solidFill>
                  <a:srgbClr val="FFFFFF"/>
                </a:solidFill>
              </a:rPr>
              <a:pPr>
                <a:defRPr/>
              </a:pPr>
              <a:t>05/05/2015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34CCDDDC-8031-4CE4-A930-5DC6EEFA4E9E}" type="slidenum">
              <a:rPr lang="es-ES" altLang="es-ES" smtClean="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es-ES" altLang="es-ES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6630" name="Picture 2" descr="E:\Conferencia UIMP agosto 2013\fotos\min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6" y="1557338"/>
            <a:ext cx="2111375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3" descr="E:\Conferencia UIMP agosto 2013\fotos\beneficencia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1751013"/>
            <a:ext cx="187166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4" descr="E:\Conferencia UIMP agosto 2013\fotos\beneficencia 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4941888"/>
            <a:ext cx="2551112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5" descr="E:\Conferencia UIMP agosto 2013\fotos\beneficencia 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450" y="2470151"/>
            <a:ext cx="17335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6" descr="E:\Conferencia UIMP agosto 2013\fotos\faith 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3679826"/>
            <a:ext cx="212883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846133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2EF83-D75F-4FF3-82DA-810D066FCE31}" type="slidenum">
              <a:rPr lang="es-ES" altLang="es-E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s-ES" altLang="es-ES">
              <a:solidFill>
                <a:srgbClr val="FFFFFF"/>
              </a:solidFill>
            </a:endParaRPr>
          </a:p>
        </p:txBody>
      </p:sp>
      <p:pic>
        <p:nvPicPr>
          <p:cNvPr id="6" name="Marcador de contenido 5" descr="Imagen gráfic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68" y="557947"/>
            <a:ext cx="6659254" cy="5925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215129"/>
      </p:ext>
    </p:extLst>
  </p:cSld>
  <p:clrMapOvr>
    <a:masterClrMapping/>
  </p:clrMapOvr>
  <p:transition spd="med" advTm="1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2EF83-D75F-4FF3-82DA-810D066FCE31}" type="slidenum">
              <a:rPr lang="es-ES" altLang="es-E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s-ES" altLang="es-ES">
              <a:solidFill>
                <a:srgbClr val="FFFFFF"/>
              </a:solidFill>
            </a:endParaRPr>
          </a:p>
        </p:txBody>
      </p:sp>
      <p:pic>
        <p:nvPicPr>
          <p:cNvPr id="6" name="Marcador de contenido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45" y="2243137"/>
            <a:ext cx="5000625" cy="343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184" y="2243137"/>
            <a:ext cx="5199798" cy="343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989853"/>
      </p:ext>
    </p:extLst>
  </p:cSld>
  <p:clrMapOvr>
    <a:masterClrMapping/>
  </p:clrMapOvr>
  <p:transition spd="med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s-ES" sz="3200" cap="all" dirty="0">
                <a:ea typeface="Tahoma" panose="020B0604030504040204" pitchFamily="34" charset="0"/>
                <a:cs typeface="Tahoma" panose="020B0604030504040204" pitchFamily="34" charset="0"/>
              </a:rPr>
              <a:t>¿Cómo se articula la presencia del Estado orientada al bienestar de los ciudadanos?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63750" y="2349501"/>
            <a:ext cx="8147050" cy="37766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ES" dirty="0" smtClean="0"/>
              <a:t>Con medidas fiscales y monetarias: sistema tributario progresivo, préstamos a bajo interés</a:t>
            </a:r>
          </a:p>
          <a:p>
            <a:pPr>
              <a:defRPr/>
            </a:pPr>
            <a:r>
              <a:rPr lang="es-ES" dirty="0" smtClean="0"/>
              <a:t>Suministrando servicios públicos gratuitos</a:t>
            </a:r>
          </a:p>
          <a:p>
            <a:pPr>
              <a:defRPr/>
            </a:pPr>
            <a:r>
              <a:rPr lang="es-ES" dirty="0" smtClean="0"/>
              <a:t>Implementando normas que regulen las condiciones </a:t>
            </a:r>
            <a:r>
              <a:rPr lang="es-ES" dirty="0" err="1" smtClean="0"/>
              <a:t>sociolaborales</a:t>
            </a:r>
            <a:r>
              <a:rPr lang="es-ES" dirty="0" smtClean="0"/>
              <a:t> que favorezcan a los más débiles (menores, enfermos, ancianos, dependientes, marginados, desempleados…)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486341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s-ES" cap="all" dirty="0" smtClean="0"/>
              <a:t>Orígenes del Estado del bienestar</a:t>
            </a:r>
            <a:endParaRPr lang="es-ES" cap="all" dirty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3863" y="1925638"/>
            <a:ext cx="3376612" cy="5078412"/>
          </a:xfrm>
        </p:spPr>
      </p:pic>
      <p:sp>
        <p:nvSpPr>
          <p:cNvPr id="5" name="4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FFFFFF"/>
                </a:solidFill>
              </a:rPr>
              <a:t>01/08/2013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C38DE619-8C40-46AC-A7F5-FAD258AFD738}" type="slidenum">
              <a:rPr lang="es-ES" altLang="es-ES" smtClean="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es-ES" altLang="es-ES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8679" name="Picture 3" descr="C:\Documents and Settings\Miriam\Escritorio\fotos\images[2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8" y="1905000"/>
            <a:ext cx="3467100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2" descr="E:\Conferencia UIMP agosto 2013\fotos\cartel unión gremi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1836739"/>
            <a:ext cx="246221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3" descr="E:\Conferencia UIMP agosto 2013\fotos\imagesCABCB0K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4325938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6 Rectángulo"/>
          <p:cNvSpPr>
            <a:spLocks noChangeArrowheads="1"/>
          </p:cNvSpPr>
          <p:nvPr/>
        </p:nvSpPr>
        <p:spPr bwMode="auto">
          <a:xfrm>
            <a:off x="1774825" y="6300788"/>
            <a:ext cx="41176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ES" sz="1800">
                <a:solidFill>
                  <a:srgbClr val="FFFFFF"/>
                </a:solidFill>
              </a:rPr>
              <a:t>Leyes de Bismarck (1883, 1884, 1889)</a:t>
            </a:r>
          </a:p>
        </p:txBody>
      </p:sp>
      <p:sp>
        <p:nvSpPr>
          <p:cNvPr id="28683" name="7 Rectángulo"/>
          <p:cNvSpPr>
            <a:spLocks noChangeArrowheads="1"/>
          </p:cNvSpPr>
          <p:nvPr/>
        </p:nvSpPr>
        <p:spPr bwMode="auto">
          <a:xfrm>
            <a:off x="4618038" y="2060576"/>
            <a:ext cx="3148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ES" sz="1800">
                <a:solidFill>
                  <a:srgbClr val="FFFFFF"/>
                </a:solidFill>
              </a:rPr>
              <a:t>Informe de Lord Beveridge (1942)</a:t>
            </a:r>
          </a:p>
        </p:txBody>
      </p:sp>
      <p:sp>
        <p:nvSpPr>
          <p:cNvPr id="28684" name="8 Rectángulo"/>
          <p:cNvSpPr>
            <a:spLocks noChangeArrowheads="1"/>
          </p:cNvSpPr>
          <p:nvPr/>
        </p:nvSpPr>
        <p:spPr bwMode="auto">
          <a:xfrm>
            <a:off x="5681663" y="609441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ES" sz="1800">
                <a:solidFill>
                  <a:srgbClr val="FFFFFF"/>
                </a:solidFill>
              </a:rPr>
              <a:t>II Guerra Mundial (necesidad de reconstruir las maltrechas economías europeas)</a:t>
            </a:r>
          </a:p>
        </p:txBody>
      </p:sp>
      <p:sp>
        <p:nvSpPr>
          <p:cNvPr id="28685" name="9 Rectángulo"/>
          <p:cNvSpPr>
            <a:spLocks noChangeArrowheads="1"/>
          </p:cNvSpPr>
          <p:nvPr/>
        </p:nvSpPr>
        <p:spPr bwMode="auto">
          <a:xfrm>
            <a:off x="6816726" y="2706688"/>
            <a:ext cx="38512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ES" sz="1800">
                <a:solidFill>
                  <a:srgbClr val="FFFFFF"/>
                </a:solidFill>
              </a:rPr>
              <a:t>Idea del dividendo social de Lady Juliet Rhys-Williams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ES" sz="1800">
                <a:solidFill>
                  <a:srgbClr val="FFFFFF"/>
                </a:solidFill>
              </a:rPr>
              <a:t>Teoría de Keynes… (El ahorro no es tan virtuoso como se pensaba, paradoja de la frugalidad)</a:t>
            </a:r>
          </a:p>
        </p:txBody>
      </p:sp>
    </p:spTree>
    <p:extLst>
      <p:ext uri="{BB962C8B-B14F-4D97-AF65-F5344CB8AC3E}">
        <p14:creationId xmlns:p14="http://schemas.microsoft.com/office/powerpoint/2010/main" val="1341952781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s-ES" cap="all" dirty="0" smtClean="0">
                <a:ea typeface="Tahoma" panose="020B0604030504040204" pitchFamily="34" charset="0"/>
                <a:cs typeface="Tahoma" panose="020B0604030504040204" pitchFamily="34" charset="0"/>
              </a:rPr>
              <a:t>Orígenes del Estado del bienestar</a:t>
            </a:r>
            <a:endParaRPr lang="es-ES" cap="all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3575" y="1557338"/>
            <a:ext cx="8229600" cy="41148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s-ES" dirty="0" smtClean="0">
                <a:latin typeface="+mj-lt"/>
              </a:rPr>
              <a:t>Leyes de Bismarck </a:t>
            </a:r>
            <a:r>
              <a:rPr lang="es-ES_tradnl" dirty="0" smtClean="0">
                <a:latin typeface="+mj-lt"/>
              </a:rPr>
              <a:t>(</a:t>
            </a:r>
            <a:r>
              <a:rPr lang="es-ES_tradnl" dirty="0">
                <a:latin typeface="+mj-lt"/>
              </a:rPr>
              <a:t>seguro de enfermedad -1883-, accidentes -1884- y vejez -1889</a:t>
            </a:r>
            <a:r>
              <a:rPr lang="es-ES_tradnl" dirty="0" smtClean="0">
                <a:latin typeface="+mj-lt"/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s-ES_tradnl" dirty="0" smtClean="0">
                <a:latin typeface="+mj-lt"/>
              </a:rPr>
              <a:t>Old </a:t>
            </a:r>
            <a:r>
              <a:rPr lang="es-ES_tradnl" dirty="0" err="1">
                <a:latin typeface="+mj-lt"/>
              </a:rPr>
              <a:t>Pension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Act</a:t>
            </a:r>
            <a:r>
              <a:rPr lang="es-ES_tradnl" dirty="0">
                <a:latin typeface="+mj-lt"/>
              </a:rPr>
              <a:t> -1908- </a:t>
            </a:r>
            <a:r>
              <a:rPr lang="es-ES_tradnl" dirty="0" err="1">
                <a:latin typeface="+mj-lt"/>
              </a:rPr>
              <a:t>Insurance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Act</a:t>
            </a:r>
            <a:r>
              <a:rPr lang="es-ES_tradnl" dirty="0">
                <a:latin typeface="+mj-lt"/>
              </a:rPr>
              <a:t> -1911- =  (Estado social</a:t>
            </a:r>
            <a:r>
              <a:rPr lang="es-ES_tradnl" dirty="0" smtClean="0">
                <a:latin typeface="+mj-lt"/>
              </a:rPr>
              <a:t>)</a:t>
            </a:r>
            <a:endParaRPr lang="es-ES" dirty="0" smtClean="0">
              <a:latin typeface="+mj-lt"/>
            </a:endParaRPr>
          </a:p>
          <a:p>
            <a:pPr>
              <a:defRPr/>
            </a:pPr>
            <a:r>
              <a:rPr lang="es-ES" sz="2800" dirty="0"/>
              <a:t>Informe de Lord </a:t>
            </a:r>
            <a:r>
              <a:rPr lang="es-ES" sz="2800" dirty="0" err="1"/>
              <a:t>Beveridge</a:t>
            </a:r>
            <a:r>
              <a:rPr lang="es-ES" sz="2800" dirty="0"/>
              <a:t> (1942)</a:t>
            </a:r>
          </a:p>
          <a:p>
            <a:pPr>
              <a:defRPr/>
            </a:pPr>
            <a:r>
              <a:rPr lang="es-ES" sz="2800" dirty="0"/>
              <a:t>Idea del dividendo social de Lady </a:t>
            </a:r>
            <a:r>
              <a:rPr lang="es-ES" sz="2800" dirty="0" err="1"/>
              <a:t>Juliet</a:t>
            </a:r>
            <a:r>
              <a:rPr lang="es-ES" sz="2800" dirty="0"/>
              <a:t> </a:t>
            </a:r>
            <a:r>
              <a:rPr lang="es-ES" sz="2800" dirty="0" err="1"/>
              <a:t>Rhys</a:t>
            </a:r>
            <a:r>
              <a:rPr lang="es-ES" sz="2800" dirty="0"/>
              <a:t>-Williams</a:t>
            </a:r>
          </a:p>
          <a:p>
            <a:pPr>
              <a:defRPr/>
            </a:pPr>
            <a:r>
              <a:rPr lang="es-ES" sz="2800" dirty="0"/>
              <a:t>Teoría de </a:t>
            </a:r>
            <a:r>
              <a:rPr lang="es-ES" sz="2800" dirty="0" err="1"/>
              <a:t>Keynes</a:t>
            </a:r>
            <a:r>
              <a:rPr lang="es-ES" sz="2800" dirty="0"/>
              <a:t>… (El ahorro no es tan virtuoso como se pensaba, paradoja de la frugalidad)</a:t>
            </a:r>
          </a:p>
          <a:p>
            <a:pPr>
              <a:defRPr/>
            </a:pPr>
            <a:r>
              <a:rPr lang="es-ES" sz="2800" dirty="0"/>
              <a:t>II Guerra Mundial (necesidad de reconstruir las maltrechas economías europeas)</a:t>
            </a:r>
          </a:p>
        </p:txBody>
      </p:sp>
    </p:spTree>
    <p:extLst>
      <p:ext uri="{BB962C8B-B14F-4D97-AF65-F5344CB8AC3E}">
        <p14:creationId xmlns:p14="http://schemas.microsoft.com/office/powerpoint/2010/main" val="2340383278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r>
              <a:rPr lang="es-ES" altLang="es-ES" sz="4000" cap="all" dirty="0">
                <a:effectLst/>
              </a:rPr>
              <a:t>Factores que contribuyeron a su expansión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s-ES" smtClean="0">
                <a:effectLst/>
              </a:rPr>
              <a:t>Generalización del sufragio universal</a:t>
            </a:r>
          </a:p>
          <a:p>
            <a:r>
              <a:rPr lang="es-ES" altLang="es-ES" smtClean="0">
                <a:effectLst/>
              </a:rPr>
              <a:t>La Gran Depresión</a:t>
            </a:r>
          </a:p>
          <a:p>
            <a:r>
              <a:rPr lang="es-ES" altLang="es-ES" smtClean="0">
                <a:effectLst/>
              </a:rPr>
              <a:t>Necesidad de reducir los efectos perversos del capitalismo y la industrialización</a:t>
            </a:r>
          </a:p>
          <a:p>
            <a:r>
              <a:rPr lang="es-ES" altLang="es-ES" smtClean="0">
                <a:effectLst/>
              </a:rPr>
              <a:t>Generalización de los bienes de consumo de vida limitada</a:t>
            </a:r>
          </a:p>
          <a:p>
            <a:r>
              <a:rPr lang="es-ES" altLang="es-ES" smtClean="0">
                <a:effectLst/>
              </a:rPr>
              <a:t>Mayor movilidad social y demográfica</a:t>
            </a:r>
          </a:p>
          <a:p>
            <a:endParaRPr lang="es-ES" altLang="es-ES" smtClean="0">
              <a:effectLst/>
            </a:endParaRPr>
          </a:p>
          <a:p>
            <a:endParaRPr lang="es-ES" altLang="es-E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0316395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s-ES" altLang="es-ES" cap="all" dirty="0" smtClean="0">
                <a:effectLst/>
              </a:rPr>
              <a:t>La seguridad económica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800">
                <a:effectLst/>
              </a:rPr>
              <a:t>Se trata de prestaciones de carácter económico (pensiones, prestaciones por desempleo, incapacidad, ayudas familiares, suministro gratuito de bienes y servicios)</a:t>
            </a:r>
          </a:p>
          <a:p>
            <a:pPr>
              <a:lnSpc>
                <a:spcPct val="90000"/>
              </a:lnSpc>
            </a:pPr>
            <a:r>
              <a:rPr lang="es-ES" altLang="es-ES" sz="2800">
                <a:effectLst/>
              </a:rPr>
              <a:t>Se justifican por la incertidumbre sobre los flujos de ingresos que provocan situaciones esperadas (vejez) o inesperadas (desempleo, enfermedad…)</a:t>
            </a:r>
          </a:p>
          <a:p>
            <a:pPr>
              <a:lnSpc>
                <a:spcPct val="90000"/>
              </a:lnSpc>
            </a:pPr>
            <a:r>
              <a:rPr lang="es-ES" altLang="es-ES" sz="2800">
                <a:effectLst/>
              </a:rPr>
              <a:t>Los seguros públicos tienen menores costes de transacción y evitan la selección adversa.</a:t>
            </a:r>
          </a:p>
        </p:txBody>
      </p:sp>
    </p:spTree>
    <p:extLst>
      <p:ext uri="{BB962C8B-B14F-4D97-AF65-F5344CB8AC3E}">
        <p14:creationId xmlns:p14="http://schemas.microsoft.com/office/powerpoint/2010/main" val="3399290616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0"/>
            <a:ext cx="8382000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altLang="es-ES" sz="3200">
                <a:effectLst/>
              </a:rPr>
              <a:t/>
            </a:r>
            <a:br>
              <a:rPr lang="es-ES" altLang="es-ES" sz="3200">
                <a:effectLst/>
              </a:rPr>
            </a:br>
            <a:r>
              <a:rPr lang="es-ES" altLang="es-ES" sz="3200">
                <a:effectLst/>
              </a:rPr>
              <a:t/>
            </a:r>
            <a:br>
              <a:rPr lang="es-ES" altLang="es-ES" sz="3200">
                <a:effectLst/>
              </a:rPr>
            </a:br>
            <a:r>
              <a:rPr lang="es-ES" altLang="es-ES" sz="3200">
                <a:effectLst/>
              </a:rPr>
              <a:t/>
            </a:r>
            <a:br>
              <a:rPr lang="es-ES" altLang="es-ES" sz="3200">
                <a:effectLst/>
              </a:rPr>
            </a:br>
            <a:endParaRPr lang="es-ES" altLang="es-ES" sz="400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92314" y="2286000"/>
            <a:ext cx="4027487" cy="3951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ES" altLang="es-ES" sz="200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400">
                <a:effectLst/>
              </a:rPr>
              <a:t>Ventajas del aseguramiento público: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400">
                <a:effectLst/>
              </a:rPr>
              <a:t>	-Menores costes de transacción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400">
                <a:effectLst/>
              </a:rPr>
              <a:t>	-Capacidad para asegurar riesgos de carácter social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400">
                <a:effectLst/>
              </a:rPr>
              <a:t>	-Evitación de la selección adversa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400">
                <a:effectLst/>
              </a:rPr>
              <a:t>	- Impide la falta de previsión individual, si es obligatorio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00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000">
              <a:effectLst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0" y="2590800"/>
            <a:ext cx="41148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ES" sz="2400">
                <a:effectLst/>
              </a:rPr>
              <a:t>Inconvenientes: </a:t>
            </a:r>
          </a:p>
          <a:p>
            <a:pPr>
              <a:lnSpc>
                <a:spcPct val="80000"/>
              </a:lnSpc>
            </a:pPr>
            <a:endParaRPr lang="es-ES" altLang="es-ES" sz="2400">
              <a:effectLst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 altLang="es-ES" sz="2400">
                <a:effectLst/>
              </a:rPr>
              <a:t>No impide, sino que puede incentivar el riesgo moral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s-ES" altLang="es-ES" sz="2400">
              <a:effectLst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 altLang="es-ES" sz="2400">
                <a:effectLst/>
              </a:rPr>
              <a:t>Puede dar lugar a la esperanza de Estado</a:t>
            </a:r>
          </a:p>
          <a:p>
            <a:pPr>
              <a:lnSpc>
                <a:spcPct val="80000"/>
              </a:lnSpc>
            </a:pPr>
            <a:endParaRPr lang="es-ES" altLang="es-ES" sz="2400">
              <a:effectLst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752600" y="152400"/>
            <a:ext cx="86106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cap="all" dirty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Objetivos y prestaciones del EB de cara al logro de la seguridad económica (I)</a:t>
            </a:r>
          </a:p>
        </p:txBody>
      </p:sp>
    </p:spTree>
    <p:extLst>
      <p:ext uri="{BB962C8B-B14F-4D97-AF65-F5344CB8AC3E}">
        <p14:creationId xmlns:p14="http://schemas.microsoft.com/office/powerpoint/2010/main" val="3844721200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8077200" cy="2362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altLang="es-ES" sz="4000" dirty="0">
                <a:effectLst/>
              </a:rPr>
              <a:t/>
            </a:r>
            <a:br>
              <a:rPr lang="es-ES" altLang="es-ES" sz="4000" dirty="0">
                <a:effectLst/>
              </a:rPr>
            </a:br>
            <a:r>
              <a:rPr lang="es-ES" altLang="es-ES" sz="4000" cap="all" dirty="0">
                <a:effectLst/>
              </a:rPr>
              <a:t>Objetivos y prestaciones del EB de cara al logro de la seguridad económica (II)</a:t>
            </a:r>
            <a:br>
              <a:rPr lang="es-ES" altLang="es-ES" sz="4000" cap="all" dirty="0">
                <a:effectLst/>
              </a:rPr>
            </a:br>
            <a:endParaRPr lang="es-ES" altLang="es-ES" sz="4000" cap="all" dirty="0">
              <a:effectLst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2362200"/>
            <a:ext cx="8305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sz="2800">
                <a:effectLst/>
              </a:rPr>
              <a:t>Mantenimiento de un estándar de vida como derecho político, no como caridad</a:t>
            </a:r>
          </a:p>
          <a:p>
            <a:endParaRPr lang="es-ES" altLang="es-ES" sz="2800">
              <a:effectLst/>
            </a:endParaRPr>
          </a:p>
          <a:p>
            <a:r>
              <a:rPr lang="es-ES" altLang="es-ES" sz="2800">
                <a:effectLst/>
              </a:rPr>
              <a:t>Protección frente a la incertidumbre de los ingresos</a:t>
            </a:r>
          </a:p>
          <a:p>
            <a:endParaRPr lang="es-ES" altLang="es-ES" sz="2800">
              <a:effectLst/>
            </a:endParaRPr>
          </a:p>
          <a:p>
            <a:r>
              <a:rPr lang="es-ES" altLang="es-ES" sz="2800">
                <a:effectLst/>
              </a:rPr>
              <a:t> Mantenimiento de la renta de los individuos a lo largo de su ciclo vital</a:t>
            </a:r>
          </a:p>
        </p:txBody>
      </p:sp>
    </p:spTree>
    <p:extLst>
      <p:ext uri="{BB962C8B-B14F-4D97-AF65-F5344CB8AC3E}">
        <p14:creationId xmlns:p14="http://schemas.microsoft.com/office/powerpoint/2010/main" val="2302545249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8987&quot;&gt;&lt;/object&gt;&lt;object type=&quot;2&quot; unique_id=&quot;18988&quot;&gt;&lt;object type=&quot;3&quot; unique_id=&quot;18991&quot;&gt;&lt;property id=&quot;20148&quot; value=&quot;5&quot;/&gt;&lt;property id=&quot;20300&quot; value=&quot;Diapositiva 1 - &amp;quot;Concepto de Estado del bienestar&amp;quot;&quot;/&gt;&lt;property id=&quot;20307&quot; value=&quot;256&quot;/&gt;&lt;/object&gt;&lt;object type=&quot;3&quot; unique_id=&quot;18992&quot;&gt;&lt;property id=&quot;20148&quot; value=&quot;5&quot;/&gt;&lt;property id=&quot;20300&quot; value=&quot;Diapositiva 2 - &amp;quot;OBJETIVOS DEL ESTADO DEL BIENESTAR&amp;quot;&quot;/&gt;&lt;property id=&quot;20307&quot; value=&quot;257&quot;/&gt;&lt;/object&gt;&lt;object type=&quot;3&quot; unique_id=&quot;18993&quot;&gt;&lt;property id=&quot;20148&quot; value=&quot;5&quot;/&gt;&lt;property id=&quot;20300&quot; value=&quot;Diapositiva 3 - &amp;quot;¿Cómo se articula la presencia del Estado orientada al bienestar de los ciudadanos?&amp;quot;&quot;/&gt;&lt;property id=&quot;20307&quot; value=&quot;258&quot;/&gt;&lt;/object&gt;&lt;object type=&quot;3&quot; unique_id=&quot;18994&quot;&gt;&lt;property id=&quot;20148&quot; value=&quot;5&quot;/&gt;&lt;property id=&quot;20300&quot; value=&quot;Diapositiva 4 - &amp;quot;Orígenes del Estado del bienestar&amp;quot;&quot;/&gt;&lt;property id=&quot;20307&quot; value=&quot;259&quot;/&gt;&lt;/object&gt;&lt;object type=&quot;3&quot; unique_id=&quot;18995&quot;&gt;&lt;property id=&quot;20148&quot; value=&quot;5&quot;/&gt;&lt;property id=&quot;20300&quot; value=&quot;Diapositiva 5 - &amp;quot;Orígenes del Estado del bienestar&amp;quot;&quot;/&gt;&lt;property id=&quot;20307&quot; value=&quot;260&quot;/&gt;&lt;/object&gt;&lt;object type=&quot;3&quot; unique_id=&quot;18996&quot;&gt;&lt;property id=&quot;20148&quot; value=&quot;5&quot;/&gt;&lt;property id=&quot;20300&quot; value=&quot;Diapositiva 6 - &amp;quot;Factores que contribuyeron a su expansión&amp;quot;&quot;/&gt;&lt;property id=&quot;20307&quot; value=&quot;261&quot;/&gt;&lt;/object&gt;&lt;object type=&quot;3&quot; unique_id=&quot;18997&quot;&gt;&lt;property id=&quot;20148&quot; value=&quot;5&quot;/&gt;&lt;property id=&quot;20300&quot; value=&quot;Diapositiva 7 - &amp;quot;La seguridad económica&amp;quot;&quot;/&gt;&lt;property id=&quot;20307&quot; value=&quot;262&quot;/&gt;&lt;/object&gt;&lt;object type=&quot;3&quot; unique_id=&quot;18998&quot;&gt;&lt;property id=&quot;20148&quot; value=&quot;5&quot;/&gt;&lt;property id=&quot;20300&quot; value=&quot;Diapositiva 8 - &amp;quot;   &amp;quot;&quot;/&gt;&lt;property id=&quot;20307&quot; value=&quot;263&quot;/&gt;&lt;/object&gt;&lt;object type=&quot;3&quot; unique_id=&quot;18999&quot;&gt;&lt;property id=&quot;20148&quot; value=&quot;5&quot;/&gt;&lt;property id=&quot;20300&quot; value=&quot;Diapositiva 9 - &amp;quot; Objetivos y prestaciones del EB de cara al logro de la seguridad económica (II) &amp;quot;&quot;/&gt;&lt;property id=&quot;20307&quot; value=&quot;264&quot;/&gt;&lt;/object&gt;&lt;object type=&quot;3&quot; unique_id=&quot;19000&quot;&gt;&lt;property id=&quot;20148&quot; value=&quot;5&quot;/&gt;&lt;property id=&quot;20300&quot; value=&quot;Diapositiva 10 - &amp;quot;La reducción de la desigualdad&amp;quot;&quot;/&gt;&lt;property id=&quot;20307&quot; value=&quot;265&quot;/&gt;&lt;/object&gt;&lt;object type=&quot;3&quot; unique_id=&quot;19001&quot;&gt;&lt;property id=&quot;20148&quot; value=&quot;5&quot;/&gt;&lt;property id=&quot;20300&quot; value=&quot;Diapositiva 11 - &amp;quot;Objetivos y prestaciones del EB de cara a la reducción de la desigualdad (I)&amp;quot;&quot;/&gt;&lt;property id=&quot;20307&quot; value=&quot;266&quot;/&gt;&lt;/object&gt;&lt;object type=&quot;3&quot; unique_id=&quot;19002&quot;&gt;&lt;property id=&quot;20148&quot; value=&quot;5&quot;/&gt;&lt;property id=&quot;20300&quot; value=&quot;Diapositiva 12 - &amp;quot;Objetivos y prestaciones del EB de cara a la reducción de la desigualdad (II)&amp;quot;&quot;/&gt;&lt;property id=&quot;20307&quot; value=&quot;267&quot;/&gt;&lt;/object&gt;&lt;object type=&quot;3&quot; unique_id=&quot;19003&quot;&gt;&lt;property id=&quot;20148&quot; value=&quot;5&quot;/&gt;&lt;property id=&quot;20300&quot; value=&quot;Diapositiva 13 - &amp;quot;Objetivos y prestaciones del EB de cara a la reducción de la desigualdad (III)&amp;quot;&quot;/&gt;&lt;property id=&quot;20307&quot; value=&quot;268&quot;/&gt;&lt;/object&gt;&lt;object type=&quot;3&quot; unique_id=&quot;19004&quot;&gt;&lt;property id=&quot;20148&quot; value=&quot;5&quot;/&gt;&lt;property id=&quot;20300&quot; value=&quot;Diapositiva 14 - &amp;quot;La lucha contra la pobreza&amp;quot;&quot;/&gt;&lt;property id=&quot;20307&quot; value=&quot;269&quot;/&gt;&lt;/object&gt;&lt;object type=&quot;3&quot; unique_id=&quot;19005&quot;&gt;&lt;property id=&quot;20148&quot; value=&quot;5&quot;/&gt;&lt;property id=&quot;20300&quot; value=&quot;Diapositiva 15 - &amp;quot;Objetivos y prestaciones del EB de cara a la lucha contra la pobreza (I)&amp;quot;&quot;/&gt;&lt;property id=&quot;20307&quot; value=&quot;270&quot;/&gt;&lt;/object&gt;&lt;object type=&quot;3&quot; unique_id=&quot;19006&quot;&gt;&lt;property id=&quot;20148&quot; value=&quot;5&quot;/&gt;&lt;property id=&quot;20300&quot; value=&quot;Diapositiva 16 - &amp;quot;Objetivos y prestaciones del EB de cara a la lucha contra la pobreza (II)&amp;quot;&quot;/&gt;&lt;property id=&quot;20307&quot; value=&quot;271&quot;/&gt;&lt;/object&gt;&lt;object type=&quot;3&quot; unique_id=&quot;20277&quot;&gt;&lt;property id=&quot;20148&quot; value=&quot;5&quot;/&gt;&lt;property id=&quot;20300&quot; value=&quot;Diapositiva 17 - &amp;quot;Evolución del gasto en Pensiones&amp;quot;&quot;/&gt;&lt;property id=&quot;20307&quot; value=&quot;273&quot;/&gt;&lt;/object&gt;&lt;object type=&quot;3&quot; unique_id=&quot;20359&quot;&gt;&lt;property id=&quot;20148&quot; value=&quot;5&quot;/&gt;&lt;property id=&quot;20300&quot; value=&quot;Diapositiva 18&quot;/&gt;&lt;property id=&quot;20307&quot; value=&quot;274&quot;/&gt;&lt;/object&gt;&lt;object type=&quot;3&quot; unique_id=&quot;20423&quot;&gt;&lt;property id=&quot;20148&quot; value=&quot;5&quot;/&gt;&lt;property id=&quot;20300&quot; value=&quot;Diapositiva 19 - &amp;quot;TASAS DE REEMPLAZO DE LAS PENSIONES&amp;quot;&quot;/&gt;&lt;property id=&quot;20307&quot; value=&quot;275&quot;/&gt;&lt;/object&gt;&lt;object type=&quot;3&quot; unique_id=&quot;20424&quot;&gt;&lt;property id=&quot;20148&quot; value=&quot;5&quot;/&gt;&lt;property id=&quot;20300&quot; value=&quot;Diapositiva 20&quot;/&gt;&lt;property id=&quot;20307&quot; value=&quot;276&quot;/&gt;&lt;/object&gt;&lt;object type=&quot;3&quot; unique_id=&quot;20536&quot;&gt;&lt;property id=&quot;20148&quot; value=&quot;5&quot;/&gt;&lt;property id=&quot;20300&quot; value=&quot;Diapositiva 21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984</Words>
  <Application>Microsoft Office PowerPoint</Application>
  <PresentationFormat>Panorámica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Wingdings</vt:lpstr>
      <vt:lpstr>Tema de Office</vt:lpstr>
      <vt:lpstr>Océano</vt:lpstr>
      <vt:lpstr>1_Océano</vt:lpstr>
      <vt:lpstr>Concepto de Estado del bienestar</vt:lpstr>
      <vt:lpstr>OBJETIVOS DEL ESTADO DEL BIENESTAR</vt:lpstr>
      <vt:lpstr>¿Cómo se articula la presencia del Estado orientada al bienestar de los ciudadanos?</vt:lpstr>
      <vt:lpstr>Orígenes del Estado del bienestar</vt:lpstr>
      <vt:lpstr>Orígenes del Estado del bienestar</vt:lpstr>
      <vt:lpstr>Factores que contribuyeron a su expansión</vt:lpstr>
      <vt:lpstr>La seguridad económica</vt:lpstr>
      <vt:lpstr>   </vt:lpstr>
      <vt:lpstr> Objetivos y prestaciones del EB de cara al logro de la seguridad económica (II) </vt:lpstr>
      <vt:lpstr>La reducción de la desigualdad</vt:lpstr>
      <vt:lpstr>Objetivos y prestaciones del EB de cara a la reducción de la desigualdad (I)</vt:lpstr>
      <vt:lpstr>Objetivos y prestaciones del EB de cara a la reducción de la desigualdad (II)</vt:lpstr>
      <vt:lpstr>Objetivos y prestaciones del EB de cara a la reducción de la desigualdad (III)</vt:lpstr>
      <vt:lpstr>La lucha contra la pobreza</vt:lpstr>
      <vt:lpstr>Objetivos y prestaciones del EB de cara a la lucha contra la pobreza (I)</vt:lpstr>
      <vt:lpstr>Objetivos y prestaciones del EB de cara a la lucha contra la pobreza (II)</vt:lpstr>
      <vt:lpstr>Evolución del gasto en Pensiones</vt:lpstr>
      <vt:lpstr>Presentación de PowerPoint</vt:lpstr>
      <vt:lpstr>TASAS DE REEMPLAZO DE LAS PENSIONES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 de Estado del bienestar</dc:title>
  <dc:creator>Miryam</dc:creator>
  <cp:lastModifiedBy>Miryam</cp:lastModifiedBy>
  <cp:revision>8</cp:revision>
  <dcterms:created xsi:type="dcterms:W3CDTF">2015-05-04T22:07:07Z</dcterms:created>
  <dcterms:modified xsi:type="dcterms:W3CDTF">2015-05-04T22:13:11Z</dcterms:modified>
</cp:coreProperties>
</file>